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61" r:id="rId6"/>
    <p:sldId id="262" r:id="rId7"/>
    <p:sldId id="263"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46"/>
    <p:restoredTop sz="94679"/>
  </p:normalViewPr>
  <p:slideViewPr>
    <p:cSldViewPr snapToGrid="0" snapToObjects="1">
      <p:cViewPr varScale="1">
        <p:scale>
          <a:sx n="216" d="100"/>
          <a:sy n="216" d="100"/>
        </p:scale>
        <p:origin x="96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jp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6D9E3-9124-C343-B2F8-791E14F334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9A2B89E-A8C3-2A4E-906E-92CCC2B7E5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D7E446A-3BA1-D446-A30A-C64CD6DE56DB}"/>
              </a:ext>
            </a:extLst>
          </p:cNvPr>
          <p:cNvSpPr>
            <a:spLocks noGrp="1"/>
          </p:cNvSpPr>
          <p:nvPr>
            <p:ph type="dt" sz="half" idx="10"/>
          </p:nvPr>
        </p:nvSpPr>
        <p:spPr/>
        <p:txBody>
          <a:bodyPr/>
          <a:lstStyle/>
          <a:p>
            <a:fld id="{AE9CBFD6-99B0-4045-80E8-54606D5C80AC}" type="datetimeFigureOut">
              <a:rPr lang="en-US" smtClean="0"/>
              <a:t>7/1/22</a:t>
            </a:fld>
            <a:endParaRPr lang="en-US"/>
          </a:p>
        </p:txBody>
      </p:sp>
      <p:sp>
        <p:nvSpPr>
          <p:cNvPr id="5" name="Footer Placeholder 4">
            <a:extLst>
              <a:ext uri="{FF2B5EF4-FFF2-40B4-BE49-F238E27FC236}">
                <a16:creationId xmlns:a16="http://schemas.microsoft.com/office/drawing/2014/main" id="{55359DAE-06C9-BF40-B180-1D18826C68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1BAB30-38BB-154B-8A89-9189FA178CD1}"/>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36656994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59673-87B1-274C-853A-7393DEF30E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3C6277-69FD-734A-A5ED-4FA9AA466C3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D496D6-81A4-0A48-82E7-7C0FC03440D6}"/>
              </a:ext>
            </a:extLst>
          </p:cNvPr>
          <p:cNvSpPr>
            <a:spLocks noGrp="1"/>
          </p:cNvSpPr>
          <p:nvPr>
            <p:ph type="dt" sz="half" idx="10"/>
          </p:nvPr>
        </p:nvSpPr>
        <p:spPr/>
        <p:txBody>
          <a:bodyPr/>
          <a:lstStyle/>
          <a:p>
            <a:fld id="{AE9CBFD6-99B0-4045-80E8-54606D5C80AC}" type="datetimeFigureOut">
              <a:rPr lang="en-US" smtClean="0"/>
              <a:t>7/1/22</a:t>
            </a:fld>
            <a:endParaRPr lang="en-US"/>
          </a:p>
        </p:txBody>
      </p:sp>
      <p:sp>
        <p:nvSpPr>
          <p:cNvPr id="5" name="Footer Placeholder 4">
            <a:extLst>
              <a:ext uri="{FF2B5EF4-FFF2-40B4-BE49-F238E27FC236}">
                <a16:creationId xmlns:a16="http://schemas.microsoft.com/office/drawing/2014/main" id="{9243B02A-3217-C64F-ABF8-69EF3C40D0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BB106A-B3F7-AD48-84F3-BF8B0899FA87}"/>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1323989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94501C-B0DD-4342-99C9-459EDA9AEE4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FCBBAF8-472F-3540-8D48-DD3509741B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A47F34-D3AA-3E4B-9BF9-440366499F07}"/>
              </a:ext>
            </a:extLst>
          </p:cNvPr>
          <p:cNvSpPr>
            <a:spLocks noGrp="1"/>
          </p:cNvSpPr>
          <p:nvPr>
            <p:ph type="dt" sz="half" idx="10"/>
          </p:nvPr>
        </p:nvSpPr>
        <p:spPr/>
        <p:txBody>
          <a:bodyPr/>
          <a:lstStyle/>
          <a:p>
            <a:fld id="{AE9CBFD6-99B0-4045-80E8-54606D5C80AC}" type="datetimeFigureOut">
              <a:rPr lang="en-US" smtClean="0"/>
              <a:t>7/1/22</a:t>
            </a:fld>
            <a:endParaRPr lang="en-US"/>
          </a:p>
        </p:txBody>
      </p:sp>
      <p:sp>
        <p:nvSpPr>
          <p:cNvPr id="5" name="Footer Placeholder 4">
            <a:extLst>
              <a:ext uri="{FF2B5EF4-FFF2-40B4-BE49-F238E27FC236}">
                <a16:creationId xmlns:a16="http://schemas.microsoft.com/office/drawing/2014/main" id="{6B03B6CB-77C6-4349-9AB2-BD7CCFDA43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A57D76-71DC-8743-84D0-B64B97E99E14}"/>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1740603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A0383-D426-BD4F-A0D7-D09A800F80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5327F4-763F-9A4C-9EDD-F80D05DA77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899370-CE4A-024F-A46E-7EA42E9102EA}"/>
              </a:ext>
            </a:extLst>
          </p:cNvPr>
          <p:cNvSpPr>
            <a:spLocks noGrp="1"/>
          </p:cNvSpPr>
          <p:nvPr>
            <p:ph type="dt" sz="half" idx="10"/>
          </p:nvPr>
        </p:nvSpPr>
        <p:spPr/>
        <p:txBody>
          <a:bodyPr/>
          <a:lstStyle/>
          <a:p>
            <a:fld id="{AE9CBFD6-99B0-4045-80E8-54606D5C80AC}" type="datetimeFigureOut">
              <a:rPr lang="en-US" smtClean="0"/>
              <a:t>7/1/22</a:t>
            </a:fld>
            <a:endParaRPr lang="en-US"/>
          </a:p>
        </p:txBody>
      </p:sp>
      <p:sp>
        <p:nvSpPr>
          <p:cNvPr id="5" name="Footer Placeholder 4">
            <a:extLst>
              <a:ext uri="{FF2B5EF4-FFF2-40B4-BE49-F238E27FC236}">
                <a16:creationId xmlns:a16="http://schemas.microsoft.com/office/drawing/2014/main" id="{FC51117C-3C12-D241-B22E-CE8BC719B3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4FAEF1-0BC7-1C43-B531-1475580E2C61}"/>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3883739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73022-D78E-4E49-91F1-339545083BC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9A7C8AB-C6D9-F04C-BF9E-5A0B7C2351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87A1E0-B837-7547-AAD1-24F9AACE30B3}"/>
              </a:ext>
            </a:extLst>
          </p:cNvPr>
          <p:cNvSpPr>
            <a:spLocks noGrp="1"/>
          </p:cNvSpPr>
          <p:nvPr>
            <p:ph type="dt" sz="half" idx="10"/>
          </p:nvPr>
        </p:nvSpPr>
        <p:spPr/>
        <p:txBody>
          <a:bodyPr/>
          <a:lstStyle/>
          <a:p>
            <a:fld id="{AE9CBFD6-99B0-4045-80E8-54606D5C80AC}" type="datetimeFigureOut">
              <a:rPr lang="en-US" smtClean="0"/>
              <a:t>7/1/22</a:t>
            </a:fld>
            <a:endParaRPr lang="en-US"/>
          </a:p>
        </p:txBody>
      </p:sp>
      <p:sp>
        <p:nvSpPr>
          <p:cNvPr id="5" name="Footer Placeholder 4">
            <a:extLst>
              <a:ext uri="{FF2B5EF4-FFF2-40B4-BE49-F238E27FC236}">
                <a16:creationId xmlns:a16="http://schemas.microsoft.com/office/drawing/2014/main" id="{F025B292-E07F-C54D-934D-9B82425F4D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76F8A1-0407-FF4F-B54D-B4E7DD17D1E5}"/>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1413934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FC89F-AB19-464D-BC88-55458A4055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1121D4-9273-7442-BD42-9BFE2D1A446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D3D682-E303-F145-A226-A0A90091F2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6FA05D-331D-1245-B3E5-25D7AA734BF3}"/>
              </a:ext>
            </a:extLst>
          </p:cNvPr>
          <p:cNvSpPr>
            <a:spLocks noGrp="1"/>
          </p:cNvSpPr>
          <p:nvPr>
            <p:ph type="dt" sz="half" idx="10"/>
          </p:nvPr>
        </p:nvSpPr>
        <p:spPr/>
        <p:txBody>
          <a:bodyPr/>
          <a:lstStyle/>
          <a:p>
            <a:fld id="{AE9CBFD6-99B0-4045-80E8-54606D5C80AC}" type="datetimeFigureOut">
              <a:rPr lang="en-US" smtClean="0"/>
              <a:t>7/1/22</a:t>
            </a:fld>
            <a:endParaRPr lang="en-US"/>
          </a:p>
        </p:txBody>
      </p:sp>
      <p:sp>
        <p:nvSpPr>
          <p:cNvPr id="6" name="Footer Placeholder 5">
            <a:extLst>
              <a:ext uri="{FF2B5EF4-FFF2-40B4-BE49-F238E27FC236}">
                <a16:creationId xmlns:a16="http://schemas.microsoft.com/office/drawing/2014/main" id="{0E6D2D7F-14C1-E24A-A32E-F1E0F95102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C30046-3DF4-3844-A77C-0F7A7CE14AD8}"/>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2198191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EF993-FC9B-A845-809A-EB65FBB5612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CF585A-02D3-3149-BAEA-BB4DE096E8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4BC096-6951-CD45-BB78-D4F24A6086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CE0F5D7-3600-0E48-8A95-888DAEA7B9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7AC25B-E7B9-DE44-B132-63226B9DBF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CCF7B0-2159-AC4A-A1F7-0586E2C130F6}"/>
              </a:ext>
            </a:extLst>
          </p:cNvPr>
          <p:cNvSpPr>
            <a:spLocks noGrp="1"/>
          </p:cNvSpPr>
          <p:nvPr>
            <p:ph type="dt" sz="half" idx="10"/>
          </p:nvPr>
        </p:nvSpPr>
        <p:spPr/>
        <p:txBody>
          <a:bodyPr/>
          <a:lstStyle/>
          <a:p>
            <a:fld id="{AE9CBFD6-99B0-4045-80E8-54606D5C80AC}" type="datetimeFigureOut">
              <a:rPr lang="en-US" smtClean="0"/>
              <a:t>7/1/22</a:t>
            </a:fld>
            <a:endParaRPr lang="en-US"/>
          </a:p>
        </p:txBody>
      </p:sp>
      <p:sp>
        <p:nvSpPr>
          <p:cNvPr id="8" name="Footer Placeholder 7">
            <a:extLst>
              <a:ext uri="{FF2B5EF4-FFF2-40B4-BE49-F238E27FC236}">
                <a16:creationId xmlns:a16="http://schemas.microsoft.com/office/drawing/2014/main" id="{602AAE63-EC44-704F-8C1F-504C664F5BF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81BD4D-1D64-A242-AB37-1D386F2F82F4}"/>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23060956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6536D-1863-2C4A-9E63-FD4134CFF25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D69498-94CE-5F46-A67E-5625A8EF0ACD}"/>
              </a:ext>
            </a:extLst>
          </p:cNvPr>
          <p:cNvSpPr>
            <a:spLocks noGrp="1"/>
          </p:cNvSpPr>
          <p:nvPr>
            <p:ph type="dt" sz="half" idx="10"/>
          </p:nvPr>
        </p:nvSpPr>
        <p:spPr/>
        <p:txBody>
          <a:bodyPr/>
          <a:lstStyle/>
          <a:p>
            <a:fld id="{AE9CBFD6-99B0-4045-80E8-54606D5C80AC}" type="datetimeFigureOut">
              <a:rPr lang="en-US" smtClean="0"/>
              <a:t>7/1/22</a:t>
            </a:fld>
            <a:endParaRPr lang="en-US"/>
          </a:p>
        </p:txBody>
      </p:sp>
      <p:sp>
        <p:nvSpPr>
          <p:cNvPr id="4" name="Footer Placeholder 3">
            <a:extLst>
              <a:ext uri="{FF2B5EF4-FFF2-40B4-BE49-F238E27FC236}">
                <a16:creationId xmlns:a16="http://schemas.microsoft.com/office/drawing/2014/main" id="{ECDBEF06-2976-1F42-963B-FC18E180967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3E3F9FC-B22D-814F-9CBD-084651BE5619}"/>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2406877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A0DF68-946F-0440-9158-4F6737657E0C}"/>
              </a:ext>
            </a:extLst>
          </p:cNvPr>
          <p:cNvSpPr>
            <a:spLocks noGrp="1"/>
          </p:cNvSpPr>
          <p:nvPr>
            <p:ph type="dt" sz="half" idx="10"/>
          </p:nvPr>
        </p:nvSpPr>
        <p:spPr/>
        <p:txBody>
          <a:bodyPr/>
          <a:lstStyle/>
          <a:p>
            <a:fld id="{AE9CBFD6-99B0-4045-80E8-54606D5C80AC}" type="datetimeFigureOut">
              <a:rPr lang="en-US" smtClean="0"/>
              <a:t>7/1/22</a:t>
            </a:fld>
            <a:endParaRPr lang="en-US"/>
          </a:p>
        </p:txBody>
      </p:sp>
      <p:sp>
        <p:nvSpPr>
          <p:cNvPr id="3" name="Footer Placeholder 2">
            <a:extLst>
              <a:ext uri="{FF2B5EF4-FFF2-40B4-BE49-F238E27FC236}">
                <a16:creationId xmlns:a16="http://schemas.microsoft.com/office/drawing/2014/main" id="{7B11635F-AB34-0B40-8374-90050120FD5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D076DA-1012-7C46-814A-13641887B2E3}"/>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3894923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E683A-A73B-9645-8BFF-2E2FEB2C01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85C9113-4163-2646-8C51-57406BEAE4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CF90312-24F2-5E4E-9460-5B5BC5EA52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F5CFF0-AEC5-7848-8FA8-38D02C1CFA5D}"/>
              </a:ext>
            </a:extLst>
          </p:cNvPr>
          <p:cNvSpPr>
            <a:spLocks noGrp="1"/>
          </p:cNvSpPr>
          <p:nvPr>
            <p:ph type="dt" sz="half" idx="10"/>
          </p:nvPr>
        </p:nvSpPr>
        <p:spPr/>
        <p:txBody>
          <a:bodyPr/>
          <a:lstStyle/>
          <a:p>
            <a:fld id="{AE9CBFD6-99B0-4045-80E8-54606D5C80AC}" type="datetimeFigureOut">
              <a:rPr lang="en-US" smtClean="0"/>
              <a:t>7/1/22</a:t>
            </a:fld>
            <a:endParaRPr lang="en-US"/>
          </a:p>
        </p:txBody>
      </p:sp>
      <p:sp>
        <p:nvSpPr>
          <p:cNvPr id="6" name="Footer Placeholder 5">
            <a:extLst>
              <a:ext uri="{FF2B5EF4-FFF2-40B4-BE49-F238E27FC236}">
                <a16:creationId xmlns:a16="http://schemas.microsoft.com/office/drawing/2014/main" id="{F5B81F8F-110B-7747-9853-8BAF6424F0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D6C394-9594-B84D-8D76-E48EF8660C69}"/>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33317404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261F0-C670-A241-B1B2-AFB589AC2C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996F61-044E-0A43-8C04-C65F719CDE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1453D4-0070-4741-86F7-46FCDDB3A1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A438CC-3857-154B-B360-9F8ABAB7A94B}"/>
              </a:ext>
            </a:extLst>
          </p:cNvPr>
          <p:cNvSpPr>
            <a:spLocks noGrp="1"/>
          </p:cNvSpPr>
          <p:nvPr>
            <p:ph type="dt" sz="half" idx="10"/>
          </p:nvPr>
        </p:nvSpPr>
        <p:spPr/>
        <p:txBody>
          <a:bodyPr/>
          <a:lstStyle/>
          <a:p>
            <a:fld id="{AE9CBFD6-99B0-4045-80E8-54606D5C80AC}" type="datetimeFigureOut">
              <a:rPr lang="en-US" smtClean="0"/>
              <a:t>7/1/22</a:t>
            </a:fld>
            <a:endParaRPr lang="en-US"/>
          </a:p>
        </p:txBody>
      </p:sp>
      <p:sp>
        <p:nvSpPr>
          <p:cNvPr id="6" name="Footer Placeholder 5">
            <a:extLst>
              <a:ext uri="{FF2B5EF4-FFF2-40B4-BE49-F238E27FC236}">
                <a16:creationId xmlns:a16="http://schemas.microsoft.com/office/drawing/2014/main" id="{66BE7381-B91C-0C47-A467-2BD285A201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386CA1-3602-E343-BCB2-B1F2CF6A7AFB}"/>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18808102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E924AE-F602-0642-900A-FFB65C79CB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CD684C-9055-8944-A3CD-AECD3FB0D9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51D44D-3A40-D64F-A2F9-DC4B45E4C5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CBFD6-99B0-4045-80E8-54606D5C80AC}" type="datetimeFigureOut">
              <a:rPr lang="en-US" smtClean="0"/>
              <a:t>7/1/22</a:t>
            </a:fld>
            <a:endParaRPr lang="en-US"/>
          </a:p>
        </p:txBody>
      </p:sp>
      <p:sp>
        <p:nvSpPr>
          <p:cNvPr id="5" name="Footer Placeholder 4">
            <a:extLst>
              <a:ext uri="{FF2B5EF4-FFF2-40B4-BE49-F238E27FC236}">
                <a16:creationId xmlns:a16="http://schemas.microsoft.com/office/drawing/2014/main" id="{90CED067-330E-7641-A192-A5A19EF05E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5ABADD-B05E-3C42-83B5-4676C4726D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6999D9-5C35-D34E-9455-D71155E8D4D4}" type="slidenum">
              <a:rPr lang="en-US" smtClean="0"/>
              <a:t>‹#›</a:t>
            </a:fld>
            <a:endParaRPr lang="en-US"/>
          </a:p>
        </p:txBody>
      </p:sp>
    </p:spTree>
    <p:extLst>
      <p:ext uri="{BB962C8B-B14F-4D97-AF65-F5344CB8AC3E}">
        <p14:creationId xmlns:p14="http://schemas.microsoft.com/office/powerpoint/2010/main" val="12427905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72DAE-995D-004F-974D-CE2611AFBA56}"/>
              </a:ext>
            </a:extLst>
          </p:cNvPr>
          <p:cNvSpPr>
            <a:spLocks noGrp="1"/>
          </p:cNvSpPr>
          <p:nvPr>
            <p:ph type="ctrTitle"/>
          </p:nvPr>
        </p:nvSpPr>
        <p:spPr/>
        <p:txBody>
          <a:bodyPr anchor="t">
            <a:normAutofit/>
          </a:bodyPr>
          <a:lstStyle/>
          <a:p>
            <a:r>
              <a:rPr lang="en-US" dirty="0">
                <a:latin typeface="Times New Roman" panose="02020603050405020304" pitchFamily="18" charset="0"/>
                <a:cs typeface="Times New Roman" panose="02020603050405020304" pitchFamily="18" charset="0"/>
              </a:rPr>
              <a:t>Video Stabilization</a:t>
            </a:r>
            <a:br>
              <a:rPr lang="en-US" dirty="0">
                <a:latin typeface="Times New Roman" panose="02020603050405020304" pitchFamily="18" charset="0"/>
                <a:cs typeface="Times New Roman" panose="02020603050405020304" pitchFamily="18" charset="0"/>
              </a:rPr>
            </a:br>
            <a:br>
              <a:rPr lang="en-US" sz="2700"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541931E4-CA9E-DE49-B7FF-7F8956F5FC71}"/>
              </a:ext>
            </a:extLst>
          </p:cNvPr>
          <p:cNvSpPr>
            <a:spLocks noGrp="1"/>
          </p:cNvSpPr>
          <p:nvPr>
            <p:ph type="subTitle" idx="1"/>
          </p:nvPr>
        </p:nvSpPr>
        <p:spPr/>
        <p:txBody>
          <a:bodyPr anchor="b">
            <a:normAutofit lnSpcReduction="10000"/>
          </a:bodyPr>
          <a:lstStyle/>
          <a:p>
            <a:pPr algn="just"/>
            <a:r>
              <a:rPr lang="en-US" i="1" dirty="0">
                <a:latin typeface="Times New Roman" panose="02020603050405020304" pitchFamily="18" charset="0"/>
                <a:cs typeface="Times New Roman" panose="02020603050405020304" pitchFamily="18" charset="0"/>
              </a:rPr>
              <a:t>Motivation: </a:t>
            </a:r>
            <a:r>
              <a:rPr lang="en-US" dirty="0">
                <a:latin typeface="Times New Roman" panose="02020603050405020304" pitchFamily="18" charset="0"/>
                <a:cs typeface="Times New Roman" panose="02020603050405020304" pitchFamily="18" charset="0"/>
              </a:rPr>
              <a:t>Videos captured by hand-held mobile devices often suffer from severe vibration due to the instable lens. Current solution for video stabilization is based on optical image stabilization (OIS), which requires expensive hardware to implement. A zero-cost algorithm for video stabilization is thus proposed in this project. </a:t>
            </a:r>
          </a:p>
        </p:txBody>
      </p:sp>
    </p:spTree>
    <p:extLst>
      <p:ext uri="{BB962C8B-B14F-4D97-AF65-F5344CB8AC3E}">
        <p14:creationId xmlns:p14="http://schemas.microsoft.com/office/powerpoint/2010/main" val="28457398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856C-3D90-2441-B846-651E91D6843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Goal and Methodology</a:t>
            </a:r>
          </a:p>
        </p:txBody>
      </p:sp>
      <p:sp>
        <p:nvSpPr>
          <p:cNvPr id="3" name="Content Placeholder 2">
            <a:extLst>
              <a:ext uri="{FF2B5EF4-FFF2-40B4-BE49-F238E27FC236}">
                <a16:creationId xmlns:a16="http://schemas.microsoft.com/office/drawing/2014/main" id="{91BDADCE-AD9E-DE40-ADEF-AA2FCACF33BA}"/>
              </a:ext>
            </a:extLst>
          </p:cNvPr>
          <p:cNvSpPr>
            <a:spLocks noGrp="1"/>
          </p:cNvSpPr>
          <p:nvPr>
            <p:ph idx="1"/>
          </p:nvPr>
        </p:nvSpPr>
        <p:spPr>
          <a:xfrm>
            <a:off x="838200" y="1825625"/>
            <a:ext cx="10515600" cy="4351338"/>
          </a:xfrm>
        </p:spPr>
        <p:txBody>
          <a:bodyPr/>
          <a:lstStyle/>
          <a:p>
            <a:pPr marL="0" indent="0">
              <a:buNone/>
            </a:pPr>
            <a:r>
              <a:rPr lang="en-US" i="1" dirty="0">
                <a:latin typeface="Times New Roman" panose="02020603050405020304" pitchFamily="18" charset="0"/>
                <a:cs typeface="Times New Roman" panose="02020603050405020304" pitchFamily="18" charset="0"/>
              </a:rPr>
              <a:t>Goal</a:t>
            </a:r>
            <a:r>
              <a:rPr lang="en-US" dirty="0">
                <a:latin typeface="Times New Roman" panose="02020603050405020304" pitchFamily="18" charset="0"/>
                <a:cs typeface="Times New Roman" panose="02020603050405020304" pitchFamily="18" charset="0"/>
              </a:rPr>
              <a:t>: Given a video suffering from severe vibration, the proposed method can output a stabilized version of the video.</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Pipeline:</a:t>
            </a:r>
          </a:p>
          <a:p>
            <a:pPr marL="0" indent="0">
              <a:buNone/>
            </a:pPr>
            <a:endParaRPr lang="en-US" dirty="0">
              <a:latin typeface="Times New Roman" panose="02020603050405020304" pitchFamily="18" charset="0"/>
              <a:cs typeface="Times New Roman" panose="02020603050405020304" pitchFamily="18" charset="0"/>
            </a:endParaRPr>
          </a:p>
        </p:txBody>
      </p:sp>
      <p:pic>
        <p:nvPicPr>
          <p:cNvPr id="6" name="Picture 5" descr="A close up of a map&#10;&#10;Description automatically generated">
            <a:extLst>
              <a:ext uri="{FF2B5EF4-FFF2-40B4-BE49-F238E27FC236}">
                <a16:creationId xmlns:a16="http://schemas.microsoft.com/office/drawing/2014/main" id="{4D7777C4-C91B-4BA4-93BB-DBDC4106ABD4}"/>
              </a:ext>
            </a:extLst>
          </p:cNvPr>
          <p:cNvPicPr>
            <a:picLocks noChangeAspect="1"/>
          </p:cNvPicPr>
          <p:nvPr/>
        </p:nvPicPr>
        <p:blipFill>
          <a:blip r:embed="rId2"/>
          <a:stretch>
            <a:fillRect/>
          </a:stretch>
        </p:blipFill>
        <p:spPr>
          <a:xfrm>
            <a:off x="2519680" y="2775325"/>
            <a:ext cx="8249920" cy="4082675"/>
          </a:xfrm>
          <a:prstGeom prst="rect">
            <a:avLst/>
          </a:prstGeom>
        </p:spPr>
      </p:pic>
    </p:spTree>
    <p:extLst>
      <p:ext uri="{BB962C8B-B14F-4D97-AF65-F5344CB8AC3E}">
        <p14:creationId xmlns:p14="http://schemas.microsoft.com/office/powerpoint/2010/main" val="1527763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856C-3D90-2441-B846-651E91D6843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91BDADCE-AD9E-DE40-ADEF-AA2FCACF33BA}"/>
              </a:ext>
            </a:extLst>
          </p:cNvPr>
          <p:cNvSpPr>
            <a:spLocks noGrp="1"/>
          </p:cNvSpPr>
          <p:nvPr>
            <p:ph idx="1"/>
          </p:nvPr>
        </p:nvSpPr>
        <p:spPr>
          <a:xfrm>
            <a:off x="838200" y="1825625"/>
            <a:ext cx="10515600" cy="4351338"/>
          </a:xfrm>
        </p:spPr>
        <p:txBody>
          <a:bodyPr/>
          <a:lstStyle/>
          <a:p>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24511602-8708-4DCF-A3CB-9D5E38A1A444}"/>
              </a:ext>
            </a:extLst>
          </p:cNvPr>
          <p:cNvSpPr txBox="1">
            <a:spLocks/>
          </p:cNvSpPr>
          <p:nvPr/>
        </p:nvSpPr>
        <p:spPr>
          <a:xfrm>
            <a:off x="574039" y="1904866"/>
            <a:ext cx="7346641" cy="25501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1, Corner points detection using Harris detector</a:t>
            </a:r>
          </a:p>
        </p:txBody>
      </p:sp>
      <p:pic>
        <p:nvPicPr>
          <p:cNvPr id="5" name="Picture 4" descr="A circuit board on a city street&#10;&#10;Description automatically generated">
            <a:extLst>
              <a:ext uri="{FF2B5EF4-FFF2-40B4-BE49-F238E27FC236}">
                <a16:creationId xmlns:a16="http://schemas.microsoft.com/office/drawing/2014/main" id="{8BD66032-1216-4898-8EB7-461F36769031}"/>
              </a:ext>
            </a:extLst>
          </p:cNvPr>
          <p:cNvPicPr>
            <a:picLocks noChangeAspect="1"/>
          </p:cNvPicPr>
          <p:nvPr/>
        </p:nvPicPr>
        <p:blipFill>
          <a:blip r:embed="rId2"/>
          <a:stretch>
            <a:fillRect/>
          </a:stretch>
        </p:blipFill>
        <p:spPr>
          <a:xfrm>
            <a:off x="6223001" y="2436102"/>
            <a:ext cx="5237479" cy="3491653"/>
          </a:xfrm>
          <a:prstGeom prst="rect">
            <a:avLst/>
          </a:prstGeom>
        </p:spPr>
      </p:pic>
      <p:sp>
        <p:nvSpPr>
          <p:cNvPr id="8" name="Rectangle 7">
            <a:extLst>
              <a:ext uri="{FF2B5EF4-FFF2-40B4-BE49-F238E27FC236}">
                <a16:creationId xmlns:a16="http://schemas.microsoft.com/office/drawing/2014/main" id="{954DE2BA-8981-4234-9815-AD7F30CCDD98}"/>
              </a:ext>
            </a:extLst>
          </p:cNvPr>
          <p:cNvSpPr/>
          <p:nvPr/>
        </p:nvSpPr>
        <p:spPr>
          <a:xfrm>
            <a:off x="731520" y="3343255"/>
            <a:ext cx="5080000" cy="1938992"/>
          </a:xfrm>
          <a:prstGeom prst="rect">
            <a:avLst/>
          </a:prstGeom>
        </p:spPr>
        <p:txBody>
          <a:bodyPr wrap="square">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Corner points are detected and update every 5 frames, so that there should be sufficient amount of corner points throughout the whole video even if the lens is moving drastically.</a:t>
            </a:r>
          </a:p>
        </p:txBody>
      </p:sp>
      <p:sp>
        <p:nvSpPr>
          <p:cNvPr id="10" name="TextBox 9">
            <a:extLst>
              <a:ext uri="{FF2B5EF4-FFF2-40B4-BE49-F238E27FC236}">
                <a16:creationId xmlns:a16="http://schemas.microsoft.com/office/drawing/2014/main" id="{DB4D2D19-2ED4-407F-83D0-43E4BC66A5CB}"/>
              </a:ext>
            </a:extLst>
          </p:cNvPr>
          <p:cNvSpPr txBox="1"/>
          <p:nvPr/>
        </p:nvSpPr>
        <p:spPr>
          <a:xfrm>
            <a:off x="7847993" y="5992297"/>
            <a:ext cx="2372765" cy="369332"/>
          </a:xfrm>
          <a:prstGeom prst="rect">
            <a:avLst/>
          </a:prstGeom>
          <a:noFill/>
        </p:spPr>
        <p:txBody>
          <a:bodyPr wrap="none" rtlCol="0">
            <a:spAutoFit/>
          </a:bodyPr>
          <a:lstStyle/>
          <a:p>
            <a:r>
              <a:rPr lang="en-US" dirty="0"/>
              <a:t>Corner point extraction</a:t>
            </a:r>
          </a:p>
        </p:txBody>
      </p:sp>
    </p:spTree>
    <p:extLst>
      <p:ext uri="{BB962C8B-B14F-4D97-AF65-F5344CB8AC3E}">
        <p14:creationId xmlns:p14="http://schemas.microsoft.com/office/powerpoint/2010/main" val="12608549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856C-3D90-2441-B846-651E91D6843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91BDADCE-AD9E-DE40-ADEF-AA2FCACF33BA}"/>
              </a:ext>
            </a:extLst>
          </p:cNvPr>
          <p:cNvSpPr>
            <a:spLocks noGrp="1"/>
          </p:cNvSpPr>
          <p:nvPr>
            <p:ph idx="1"/>
          </p:nvPr>
        </p:nvSpPr>
        <p:spPr>
          <a:xfrm>
            <a:off x="838200" y="1825625"/>
            <a:ext cx="10515600" cy="4351338"/>
          </a:xfrm>
        </p:spPr>
        <p:txBody>
          <a:bodyPr/>
          <a:lstStyle/>
          <a:p>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24511602-8708-4DCF-A3CB-9D5E38A1A444}"/>
              </a:ext>
            </a:extLst>
          </p:cNvPr>
          <p:cNvSpPr txBox="1">
            <a:spLocks/>
          </p:cNvSpPr>
          <p:nvPr/>
        </p:nvSpPr>
        <p:spPr>
          <a:xfrm>
            <a:off x="574039" y="1904866"/>
            <a:ext cx="10093961" cy="25501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2, Tracking the corner </a:t>
            </a:r>
            <a:r>
              <a:rPr lang="en-US" dirty="0" err="1">
                <a:latin typeface="Times New Roman" panose="02020603050405020304" pitchFamily="18" charset="0"/>
                <a:cs typeface="Times New Roman" panose="02020603050405020304" pitchFamily="18" charset="0"/>
              </a:rPr>
              <a:t>points’s</a:t>
            </a:r>
            <a:r>
              <a:rPr lang="en-US" dirty="0">
                <a:latin typeface="Times New Roman" panose="02020603050405020304" pitchFamily="18" charset="0"/>
                <a:cs typeface="Times New Roman" panose="02020603050405020304" pitchFamily="18" charset="0"/>
              </a:rPr>
              <a:t> movement using KLT algorithm.</a:t>
            </a:r>
          </a:p>
          <a:p>
            <a:pPr marL="0" indent="0">
              <a:buFont typeface="Arial" panose="020B0604020202020204" pitchFamily="34" charset="0"/>
              <a:buNone/>
            </a:pPr>
            <a:endParaRPr lang="en-US"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US" dirty="0">
              <a:latin typeface="Times New Roman" panose="02020603050405020304" pitchFamily="18" charset="0"/>
              <a:cs typeface="Times New Roman" panose="02020603050405020304" pitchFamily="18" charset="0"/>
            </a:endParaRPr>
          </a:p>
        </p:txBody>
      </p:sp>
      <p:pic>
        <p:nvPicPr>
          <p:cNvPr id="5" name="Picture 4" descr="A circuit board on a city street&#10;&#10;Description automatically generated">
            <a:extLst>
              <a:ext uri="{FF2B5EF4-FFF2-40B4-BE49-F238E27FC236}">
                <a16:creationId xmlns:a16="http://schemas.microsoft.com/office/drawing/2014/main" id="{8BD66032-1216-4898-8EB7-461F36769031}"/>
              </a:ext>
            </a:extLst>
          </p:cNvPr>
          <p:cNvPicPr>
            <a:picLocks noChangeAspect="1"/>
          </p:cNvPicPr>
          <p:nvPr/>
        </p:nvPicPr>
        <p:blipFill>
          <a:blip r:embed="rId2"/>
          <a:stretch>
            <a:fillRect/>
          </a:stretch>
        </p:blipFill>
        <p:spPr>
          <a:xfrm>
            <a:off x="1027121" y="3029134"/>
            <a:ext cx="4515402" cy="3010268"/>
          </a:xfrm>
          <a:prstGeom prst="rect">
            <a:avLst/>
          </a:prstGeom>
        </p:spPr>
      </p:pic>
      <p:pic>
        <p:nvPicPr>
          <p:cNvPr id="7" name="Picture 6" descr="A close up of text on a white background&#10;&#10;Description automatically generated">
            <a:extLst>
              <a:ext uri="{FF2B5EF4-FFF2-40B4-BE49-F238E27FC236}">
                <a16:creationId xmlns:a16="http://schemas.microsoft.com/office/drawing/2014/main" id="{4A84F519-4E5F-427E-B5F6-8A5307D60185}"/>
              </a:ext>
            </a:extLst>
          </p:cNvPr>
          <p:cNvPicPr>
            <a:picLocks noChangeAspect="1"/>
          </p:cNvPicPr>
          <p:nvPr/>
        </p:nvPicPr>
        <p:blipFill>
          <a:blip r:embed="rId3"/>
          <a:stretch>
            <a:fillRect/>
          </a:stretch>
        </p:blipFill>
        <p:spPr>
          <a:xfrm>
            <a:off x="6084868" y="2564681"/>
            <a:ext cx="4847293" cy="3635470"/>
          </a:xfrm>
          <a:prstGeom prst="rect">
            <a:avLst/>
          </a:prstGeom>
        </p:spPr>
      </p:pic>
      <p:sp>
        <p:nvSpPr>
          <p:cNvPr id="8" name="TextBox 7">
            <a:extLst>
              <a:ext uri="{FF2B5EF4-FFF2-40B4-BE49-F238E27FC236}">
                <a16:creationId xmlns:a16="http://schemas.microsoft.com/office/drawing/2014/main" id="{3BD4A779-DAA5-4FF3-93B2-05CC16AC7E9D}"/>
              </a:ext>
            </a:extLst>
          </p:cNvPr>
          <p:cNvSpPr txBox="1"/>
          <p:nvPr/>
        </p:nvSpPr>
        <p:spPr>
          <a:xfrm>
            <a:off x="1265519" y="6063918"/>
            <a:ext cx="4038606" cy="369332"/>
          </a:xfrm>
          <a:prstGeom prst="rect">
            <a:avLst/>
          </a:prstGeom>
          <a:noFill/>
        </p:spPr>
        <p:txBody>
          <a:bodyPr wrap="none" rtlCol="0">
            <a:spAutoFit/>
          </a:bodyPr>
          <a:lstStyle/>
          <a:p>
            <a:r>
              <a:rPr lang="en-US" dirty="0"/>
              <a:t>Corner points location of a specific frame</a:t>
            </a:r>
          </a:p>
        </p:txBody>
      </p:sp>
      <p:sp>
        <p:nvSpPr>
          <p:cNvPr id="9" name="TextBox 8">
            <a:extLst>
              <a:ext uri="{FF2B5EF4-FFF2-40B4-BE49-F238E27FC236}">
                <a16:creationId xmlns:a16="http://schemas.microsoft.com/office/drawing/2014/main" id="{F9046CA7-EE06-4266-B906-F23A6FE9A0EF}"/>
              </a:ext>
            </a:extLst>
          </p:cNvPr>
          <p:cNvSpPr txBox="1"/>
          <p:nvPr/>
        </p:nvSpPr>
        <p:spPr>
          <a:xfrm>
            <a:off x="6510035" y="6039402"/>
            <a:ext cx="4654844" cy="646331"/>
          </a:xfrm>
          <a:prstGeom prst="rect">
            <a:avLst/>
          </a:prstGeom>
          <a:noFill/>
        </p:spPr>
        <p:txBody>
          <a:bodyPr wrap="square" rtlCol="0">
            <a:spAutoFit/>
          </a:bodyPr>
          <a:lstStyle/>
          <a:p>
            <a:r>
              <a:rPr lang="en-US" dirty="0"/>
              <a:t>Track the corner points’ movement from where it appears, and ends while the tracking is failed.</a:t>
            </a:r>
          </a:p>
        </p:txBody>
      </p:sp>
      <p:cxnSp>
        <p:nvCxnSpPr>
          <p:cNvPr id="11" name="Straight Arrow Connector 10">
            <a:extLst>
              <a:ext uri="{FF2B5EF4-FFF2-40B4-BE49-F238E27FC236}">
                <a16:creationId xmlns:a16="http://schemas.microsoft.com/office/drawing/2014/main" id="{9B4899BB-E68B-4756-8191-3723E762A182}"/>
              </a:ext>
            </a:extLst>
          </p:cNvPr>
          <p:cNvCxnSpPr>
            <a:cxnSpLocks/>
            <a:stCxn id="5" idx="3"/>
          </p:cNvCxnSpPr>
          <p:nvPr/>
        </p:nvCxnSpPr>
        <p:spPr>
          <a:xfrm>
            <a:off x="5542523" y="4534268"/>
            <a:ext cx="675397"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977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856C-3D90-2441-B846-651E91D6843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91BDADCE-AD9E-DE40-ADEF-AA2FCACF33BA}"/>
              </a:ext>
            </a:extLst>
          </p:cNvPr>
          <p:cNvSpPr>
            <a:spLocks noGrp="1"/>
          </p:cNvSpPr>
          <p:nvPr>
            <p:ph idx="1"/>
          </p:nvPr>
        </p:nvSpPr>
        <p:spPr>
          <a:xfrm>
            <a:off x="838200" y="1825625"/>
            <a:ext cx="10515600" cy="4351338"/>
          </a:xfrm>
        </p:spPr>
        <p:txBody>
          <a:bodyPr/>
          <a:lstStyle/>
          <a:p>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24511602-8708-4DCF-A3CB-9D5E38A1A444}"/>
              </a:ext>
            </a:extLst>
          </p:cNvPr>
          <p:cNvSpPr txBox="1">
            <a:spLocks/>
          </p:cNvSpPr>
          <p:nvPr/>
        </p:nvSpPr>
        <p:spPr>
          <a:xfrm>
            <a:off x="574039" y="1904866"/>
            <a:ext cx="10590840" cy="25501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3, Trajectories smoothing using median filter and Bezier curve fitting.</a:t>
            </a:r>
          </a:p>
          <a:p>
            <a:pPr marL="0" indent="0">
              <a:buFont typeface="Arial" panose="020B0604020202020204" pitchFamily="34" charset="0"/>
              <a:buNone/>
            </a:pPr>
            <a:endParaRPr lang="en-US" dirty="0">
              <a:latin typeface="Times New Roman" panose="02020603050405020304" pitchFamily="18" charset="0"/>
              <a:cs typeface="Times New Roman" panose="02020603050405020304" pitchFamily="18" charset="0"/>
            </a:endParaRPr>
          </a:p>
        </p:txBody>
      </p:sp>
      <p:pic>
        <p:nvPicPr>
          <p:cNvPr id="7" name="Picture 6" descr="A close up of text on a white background&#10;&#10;Description automatically generated">
            <a:extLst>
              <a:ext uri="{FF2B5EF4-FFF2-40B4-BE49-F238E27FC236}">
                <a16:creationId xmlns:a16="http://schemas.microsoft.com/office/drawing/2014/main" id="{4A84F519-4E5F-427E-B5F6-8A5307D60185}"/>
              </a:ext>
            </a:extLst>
          </p:cNvPr>
          <p:cNvPicPr>
            <a:picLocks noChangeAspect="1"/>
          </p:cNvPicPr>
          <p:nvPr/>
        </p:nvPicPr>
        <p:blipFill>
          <a:blip r:embed="rId2"/>
          <a:stretch>
            <a:fillRect/>
          </a:stretch>
        </p:blipFill>
        <p:spPr>
          <a:xfrm>
            <a:off x="679748" y="2541493"/>
            <a:ext cx="4847293" cy="3635470"/>
          </a:xfrm>
          <a:prstGeom prst="rect">
            <a:avLst/>
          </a:prstGeom>
        </p:spPr>
      </p:pic>
      <p:sp>
        <p:nvSpPr>
          <p:cNvPr id="9" name="TextBox 8">
            <a:extLst>
              <a:ext uri="{FF2B5EF4-FFF2-40B4-BE49-F238E27FC236}">
                <a16:creationId xmlns:a16="http://schemas.microsoft.com/office/drawing/2014/main" id="{F9046CA7-EE06-4266-B906-F23A6FE9A0EF}"/>
              </a:ext>
            </a:extLst>
          </p:cNvPr>
          <p:cNvSpPr txBox="1"/>
          <p:nvPr/>
        </p:nvSpPr>
        <p:spPr>
          <a:xfrm>
            <a:off x="1440195" y="6016714"/>
            <a:ext cx="3700765" cy="369332"/>
          </a:xfrm>
          <a:prstGeom prst="rect">
            <a:avLst/>
          </a:prstGeom>
          <a:noFill/>
        </p:spPr>
        <p:txBody>
          <a:bodyPr wrap="square" rtlCol="0">
            <a:spAutoFit/>
          </a:bodyPr>
          <a:lstStyle/>
          <a:p>
            <a:r>
              <a:rPr lang="en-US" dirty="0"/>
              <a:t>Trajectories of a specific corner point.</a:t>
            </a:r>
          </a:p>
        </p:txBody>
      </p:sp>
      <p:pic>
        <p:nvPicPr>
          <p:cNvPr id="10" name="Picture 9">
            <a:extLst>
              <a:ext uri="{FF2B5EF4-FFF2-40B4-BE49-F238E27FC236}">
                <a16:creationId xmlns:a16="http://schemas.microsoft.com/office/drawing/2014/main" id="{559CD693-90D6-46EC-AB50-3FFF057CBCF5}"/>
              </a:ext>
            </a:extLst>
          </p:cNvPr>
          <p:cNvPicPr>
            <a:picLocks noChangeAspect="1"/>
          </p:cNvPicPr>
          <p:nvPr/>
        </p:nvPicPr>
        <p:blipFill>
          <a:blip r:embed="rId3"/>
          <a:stretch>
            <a:fillRect/>
          </a:stretch>
        </p:blipFill>
        <p:spPr>
          <a:xfrm>
            <a:off x="6419426" y="2490876"/>
            <a:ext cx="5123931" cy="3821024"/>
          </a:xfrm>
          <a:prstGeom prst="rect">
            <a:avLst/>
          </a:prstGeom>
        </p:spPr>
      </p:pic>
      <p:cxnSp>
        <p:nvCxnSpPr>
          <p:cNvPr id="11" name="Straight Arrow Connector 10">
            <a:extLst>
              <a:ext uri="{FF2B5EF4-FFF2-40B4-BE49-F238E27FC236}">
                <a16:creationId xmlns:a16="http://schemas.microsoft.com/office/drawing/2014/main" id="{82B08D5D-9AD4-4BC3-AA4B-F15933AE85F8}"/>
              </a:ext>
            </a:extLst>
          </p:cNvPr>
          <p:cNvCxnSpPr>
            <a:cxnSpLocks/>
          </p:cNvCxnSpPr>
          <p:nvPr/>
        </p:nvCxnSpPr>
        <p:spPr>
          <a:xfrm>
            <a:off x="5684763" y="4534268"/>
            <a:ext cx="675397"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C336ADC-A8EB-432E-B467-C278185E38D4}"/>
              </a:ext>
            </a:extLst>
          </p:cNvPr>
          <p:cNvSpPr txBox="1"/>
          <p:nvPr/>
        </p:nvSpPr>
        <p:spPr>
          <a:xfrm>
            <a:off x="7923489" y="6123543"/>
            <a:ext cx="2104432" cy="369332"/>
          </a:xfrm>
          <a:prstGeom prst="rect">
            <a:avLst/>
          </a:prstGeom>
          <a:noFill/>
        </p:spPr>
        <p:txBody>
          <a:bodyPr wrap="square" rtlCol="0">
            <a:spAutoFit/>
          </a:bodyPr>
          <a:lstStyle/>
          <a:p>
            <a:r>
              <a:rPr lang="en-US" dirty="0"/>
              <a:t>Smooth trajectories.</a:t>
            </a:r>
          </a:p>
        </p:txBody>
      </p:sp>
      <p:sp>
        <p:nvSpPr>
          <p:cNvPr id="4" name="TextBox 3">
            <a:extLst>
              <a:ext uri="{FF2B5EF4-FFF2-40B4-BE49-F238E27FC236}">
                <a16:creationId xmlns:a16="http://schemas.microsoft.com/office/drawing/2014/main" id="{F8FACEE3-2260-4F0F-B313-4E673A681C24}"/>
              </a:ext>
            </a:extLst>
          </p:cNvPr>
          <p:cNvSpPr txBox="1"/>
          <p:nvPr/>
        </p:nvSpPr>
        <p:spPr>
          <a:xfrm>
            <a:off x="5204700" y="5715298"/>
            <a:ext cx="2785820" cy="923330"/>
          </a:xfrm>
          <a:prstGeom prst="rect">
            <a:avLst/>
          </a:prstGeom>
          <a:noFill/>
        </p:spPr>
        <p:txBody>
          <a:bodyPr wrap="square" rtlCol="0">
            <a:spAutoFit/>
          </a:bodyPr>
          <a:lstStyle/>
          <a:p>
            <a:r>
              <a:rPr lang="en-US" dirty="0"/>
              <a:t>Result of Bezier fit has continuous curvature</a:t>
            </a:r>
            <a:r>
              <a:rPr lang="zh-CN" altLang="en-US" dirty="0"/>
              <a:t>（卷度）</a:t>
            </a:r>
            <a:r>
              <a:rPr lang="en-US" dirty="0"/>
              <a:t>.</a:t>
            </a:r>
          </a:p>
        </p:txBody>
      </p:sp>
    </p:spTree>
    <p:extLst>
      <p:ext uri="{BB962C8B-B14F-4D97-AF65-F5344CB8AC3E}">
        <p14:creationId xmlns:p14="http://schemas.microsoft.com/office/powerpoint/2010/main" val="3093665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856C-3D90-2441-B846-651E91D6843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91BDADCE-AD9E-DE40-ADEF-AA2FCACF33BA}"/>
              </a:ext>
            </a:extLst>
          </p:cNvPr>
          <p:cNvSpPr>
            <a:spLocks noGrp="1"/>
          </p:cNvSpPr>
          <p:nvPr>
            <p:ph idx="1"/>
          </p:nvPr>
        </p:nvSpPr>
        <p:spPr>
          <a:xfrm>
            <a:off x="838200" y="1825625"/>
            <a:ext cx="10515600" cy="4351338"/>
          </a:xfrm>
        </p:spPr>
        <p:txBody>
          <a:bodyPr/>
          <a:lstStyle/>
          <a:p>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24511602-8708-4DCF-A3CB-9D5E38A1A444}"/>
              </a:ext>
            </a:extLst>
          </p:cNvPr>
          <p:cNvSpPr txBox="1">
            <a:spLocks/>
          </p:cNvSpPr>
          <p:nvPr/>
        </p:nvSpPr>
        <p:spPr>
          <a:xfrm>
            <a:off x="574039" y="1904866"/>
            <a:ext cx="10590840" cy="25501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4, Corner point significant values calculation.</a:t>
            </a:r>
          </a:p>
          <a:p>
            <a:pPr marL="0" indent="0">
              <a:buFont typeface="Arial" panose="020B0604020202020204" pitchFamily="34" charset="0"/>
              <a:buNone/>
            </a:pP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F841895-4155-404F-B98F-652313787308}"/>
              </a:ext>
            </a:extLst>
          </p:cNvPr>
          <p:cNvPicPr>
            <a:picLocks noChangeAspect="1"/>
          </p:cNvPicPr>
          <p:nvPr/>
        </p:nvPicPr>
        <p:blipFill>
          <a:blip r:embed="rId2"/>
          <a:stretch>
            <a:fillRect/>
          </a:stretch>
        </p:blipFill>
        <p:spPr>
          <a:xfrm>
            <a:off x="574039" y="2558391"/>
            <a:ext cx="7033366" cy="1561757"/>
          </a:xfrm>
          <a:prstGeom prst="rect">
            <a:avLst/>
          </a:prstGeom>
        </p:spPr>
      </p:pic>
      <p:sp>
        <p:nvSpPr>
          <p:cNvPr id="8" name="TextBox 7">
            <a:extLst>
              <a:ext uri="{FF2B5EF4-FFF2-40B4-BE49-F238E27FC236}">
                <a16:creationId xmlns:a16="http://schemas.microsoft.com/office/drawing/2014/main" id="{3669FD76-44AE-4EAA-8F37-D4A483F293F3}"/>
              </a:ext>
            </a:extLst>
          </p:cNvPr>
          <p:cNvSpPr txBox="1"/>
          <p:nvPr/>
        </p:nvSpPr>
        <p:spPr>
          <a:xfrm>
            <a:off x="838200" y="4236719"/>
            <a:ext cx="10515600" cy="1323439"/>
          </a:xfrm>
          <a:prstGeom prst="rect">
            <a:avLst/>
          </a:prstGeom>
          <a:noFill/>
        </p:spPr>
        <p:txBody>
          <a:bodyPr wrap="square" rtlCol="0">
            <a:spAutoFit/>
          </a:bodyPr>
          <a:lstStyle/>
          <a:p>
            <a:r>
              <a:rPr lang="en-US" sz="2000" dirty="0"/>
              <a:t>Every 5 frames, new corner points will be added,  or some corner points are failed to be tracked in the middle of the video. The sudden appearance and vanishment of a corner point would have significant influence to the image deformation results. Therefore, significant values are calculated in order to smooth the influence brought by the new incoming corner point.</a:t>
            </a:r>
          </a:p>
        </p:txBody>
      </p:sp>
      <p:pic>
        <p:nvPicPr>
          <p:cNvPr id="7" name="Picture 6">
            <a:extLst>
              <a:ext uri="{FF2B5EF4-FFF2-40B4-BE49-F238E27FC236}">
                <a16:creationId xmlns:a16="http://schemas.microsoft.com/office/drawing/2014/main" id="{DA581D0B-B546-494C-890A-0A36187765F1}"/>
              </a:ext>
            </a:extLst>
          </p:cNvPr>
          <p:cNvPicPr>
            <a:picLocks noChangeAspect="1"/>
          </p:cNvPicPr>
          <p:nvPr/>
        </p:nvPicPr>
        <p:blipFill>
          <a:blip r:embed="rId3"/>
          <a:stretch>
            <a:fillRect/>
          </a:stretch>
        </p:blipFill>
        <p:spPr>
          <a:xfrm>
            <a:off x="7865318" y="1364999"/>
            <a:ext cx="3563721" cy="2657542"/>
          </a:xfrm>
          <a:prstGeom prst="rect">
            <a:avLst/>
          </a:prstGeom>
        </p:spPr>
      </p:pic>
    </p:spTree>
    <p:extLst>
      <p:ext uri="{BB962C8B-B14F-4D97-AF65-F5344CB8AC3E}">
        <p14:creationId xmlns:p14="http://schemas.microsoft.com/office/powerpoint/2010/main" val="25737348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856C-3D90-2441-B846-651E91D6843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91BDADCE-AD9E-DE40-ADEF-AA2FCACF33BA}"/>
              </a:ext>
            </a:extLst>
          </p:cNvPr>
          <p:cNvSpPr>
            <a:spLocks noGrp="1"/>
          </p:cNvSpPr>
          <p:nvPr>
            <p:ph idx="1"/>
          </p:nvPr>
        </p:nvSpPr>
        <p:spPr>
          <a:xfrm>
            <a:off x="838200" y="1825625"/>
            <a:ext cx="10515600" cy="4351338"/>
          </a:xfrm>
        </p:spPr>
        <p:txBody>
          <a:bodyPr/>
          <a:lstStyle/>
          <a:p>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24511602-8708-4DCF-A3CB-9D5E38A1A444}"/>
              </a:ext>
            </a:extLst>
          </p:cNvPr>
          <p:cNvSpPr txBox="1">
            <a:spLocks/>
          </p:cNvSpPr>
          <p:nvPr/>
        </p:nvSpPr>
        <p:spPr>
          <a:xfrm>
            <a:off x="574038" y="1904866"/>
            <a:ext cx="11192835" cy="25501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5, Using non-linear optimization to generate the optimal deformation mesh.</a:t>
            </a:r>
          </a:p>
          <a:p>
            <a:pPr marL="0" indent="0">
              <a:buFont typeface="Arial" panose="020B0604020202020204" pitchFamily="34" charset="0"/>
              <a:buNone/>
            </a:pPr>
            <a:endParaRPr lang="en-US"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559CD693-90D6-46EC-AB50-3FFF057CBCF5}"/>
              </a:ext>
            </a:extLst>
          </p:cNvPr>
          <p:cNvPicPr>
            <a:picLocks noChangeAspect="1"/>
          </p:cNvPicPr>
          <p:nvPr/>
        </p:nvPicPr>
        <p:blipFill>
          <a:blip r:embed="rId2"/>
          <a:stretch>
            <a:fillRect/>
          </a:stretch>
        </p:blipFill>
        <p:spPr>
          <a:xfrm>
            <a:off x="714600" y="3301156"/>
            <a:ext cx="3064920" cy="2285576"/>
          </a:xfrm>
          <a:prstGeom prst="rect">
            <a:avLst/>
          </a:prstGeom>
        </p:spPr>
      </p:pic>
      <p:cxnSp>
        <p:nvCxnSpPr>
          <p:cNvPr id="11" name="Straight Arrow Connector 10">
            <a:extLst>
              <a:ext uri="{FF2B5EF4-FFF2-40B4-BE49-F238E27FC236}">
                <a16:creationId xmlns:a16="http://schemas.microsoft.com/office/drawing/2014/main" id="{82B08D5D-9AD4-4BC3-AA4B-F15933AE85F8}"/>
              </a:ext>
            </a:extLst>
          </p:cNvPr>
          <p:cNvCxnSpPr>
            <a:cxnSpLocks/>
          </p:cNvCxnSpPr>
          <p:nvPr/>
        </p:nvCxnSpPr>
        <p:spPr>
          <a:xfrm>
            <a:off x="4264905" y="4464447"/>
            <a:ext cx="675397"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C336ADC-A8EB-432E-B467-C278185E38D4}"/>
              </a:ext>
            </a:extLst>
          </p:cNvPr>
          <p:cNvSpPr txBox="1"/>
          <p:nvPr/>
        </p:nvSpPr>
        <p:spPr>
          <a:xfrm>
            <a:off x="1360734" y="5627675"/>
            <a:ext cx="2104432" cy="646331"/>
          </a:xfrm>
          <a:prstGeom prst="rect">
            <a:avLst/>
          </a:prstGeom>
          <a:noFill/>
        </p:spPr>
        <p:txBody>
          <a:bodyPr wrap="square" rtlCol="0">
            <a:spAutoFit/>
          </a:bodyPr>
          <a:lstStyle/>
          <a:p>
            <a:r>
              <a:rPr lang="en-US" dirty="0"/>
              <a:t>Original and smooth trajectories.</a:t>
            </a:r>
          </a:p>
        </p:txBody>
      </p:sp>
      <p:pic>
        <p:nvPicPr>
          <p:cNvPr id="5" name="Picture 4">
            <a:extLst>
              <a:ext uri="{FF2B5EF4-FFF2-40B4-BE49-F238E27FC236}">
                <a16:creationId xmlns:a16="http://schemas.microsoft.com/office/drawing/2014/main" id="{4C17EDD7-A41F-46C5-A7C6-8CFC5C14B9CB}"/>
              </a:ext>
            </a:extLst>
          </p:cNvPr>
          <p:cNvPicPr>
            <a:picLocks noChangeAspect="1"/>
          </p:cNvPicPr>
          <p:nvPr/>
        </p:nvPicPr>
        <p:blipFill rotWithShape="1">
          <a:blip r:embed="rId3"/>
          <a:srcRect l="6808" r="7380"/>
          <a:stretch/>
        </p:blipFill>
        <p:spPr>
          <a:xfrm>
            <a:off x="5623560" y="2406227"/>
            <a:ext cx="5730240" cy="4451773"/>
          </a:xfrm>
          <a:prstGeom prst="rect">
            <a:avLst/>
          </a:prstGeom>
        </p:spPr>
      </p:pic>
      <p:sp>
        <p:nvSpPr>
          <p:cNvPr id="13" name="TextBox 12">
            <a:extLst>
              <a:ext uri="{FF2B5EF4-FFF2-40B4-BE49-F238E27FC236}">
                <a16:creationId xmlns:a16="http://schemas.microsoft.com/office/drawing/2014/main" id="{6629FA53-4F0F-4FE6-A27E-34B79EBFAD72}"/>
              </a:ext>
            </a:extLst>
          </p:cNvPr>
          <p:cNvSpPr txBox="1"/>
          <p:nvPr/>
        </p:nvSpPr>
        <p:spPr>
          <a:xfrm>
            <a:off x="7558334" y="6412358"/>
            <a:ext cx="3079186" cy="369332"/>
          </a:xfrm>
          <a:prstGeom prst="rect">
            <a:avLst/>
          </a:prstGeom>
          <a:noFill/>
        </p:spPr>
        <p:txBody>
          <a:bodyPr wrap="square" rtlCol="0">
            <a:spAutoFit/>
          </a:bodyPr>
          <a:lstStyle/>
          <a:p>
            <a:r>
              <a:rPr lang="en-US" dirty="0"/>
              <a:t>Optimal deformation mesh.</a:t>
            </a:r>
          </a:p>
        </p:txBody>
      </p:sp>
      <p:pic>
        <p:nvPicPr>
          <p:cNvPr id="14" name="Picture 13">
            <a:extLst>
              <a:ext uri="{FF2B5EF4-FFF2-40B4-BE49-F238E27FC236}">
                <a16:creationId xmlns:a16="http://schemas.microsoft.com/office/drawing/2014/main" id="{84392E9B-6197-4D51-A318-0D414BE4B993}"/>
              </a:ext>
            </a:extLst>
          </p:cNvPr>
          <p:cNvPicPr>
            <a:picLocks noChangeAspect="1"/>
          </p:cNvPicPr>
          <p:nvPr/>
        </p:nvPicPr>
        <p:blipFill rotWithShape="1">
          <a:blip r:embed="rId4"/>
          <a:srcRect l="4078" t="34248" r="92127" b="39079"/>
          <a:stretch/>
        </p:blipFill>
        <p:spPr>
          <a:xfrm>
            <a:off x="4462778" y="4001717"/>
            <a:ext cx="266946" cy="416560"/>
          </a:xfrm>
          <a:prstGeom prst="rect">
            <a:avLst/>
          </a:prstGeom>
        </p:spPr>
      </p:pic>
    </p:spTree>
    <p:extLst>
      <p:ext uri="{BB962C8B-B14F-4D97-AF65-F5344CB8AC3E}">
        <p14:creationId xmlns:p14="http://schemas.microsoft.com/office/powerpoint/2010/main" val="9353646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856C-3D90-2441-B846-651E91D6843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91BDADCE-AD9E-DE40-ADEF-AA2FCACF33BA}"/>
              </a:ext>
            </a:extLst>
          </p:cNvPr>
          <p:cNvSpPr>
            <a:spLocks noGrp="1"/>
          </p:cNvSpPr>
          <p:nvPr>
            <p:ph idx="1"/>
          </p:nvPr>
        </p:nvSpPr>
        <p:spPr>
          <a:xfrm>
            <a:off x="838200" y="1825625"/>
            <a:ext cx="10515600" cy="4351338"/>
          </a:xfrm>
        </p:spPr>
        <p:txBody>
          <a:bodyPr/>
          <a:lstStyle/>
          <a:p>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24511602-8708-4DCF-A3CB-9D5E38A1A444}"/>
              </a:ext>
            </a:extLst>
          </p:cNvPr>
          <p:cNvSpPr txBox="1">
            <a:spLocks/>
          </p:cNvSpPr>
          <p:nvPr/>
        </p:nvSpPr>
        <p:spPr>
          <a:xfrm>
            <a:off x="574038" y="1904866"/>
            <a:ext cx="11192835" cy="25501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5, Energy terms for the non-linear optimization. </a:t>
            </a:r>
          </a:p>
          <a:p>
            <a:pPr marL="0" indent="0">
              <a:buFont typeface="Arial" panose="020B0604020202020204" pitchFamily="34" charset="0"/>
              <a:buNone/>
            </a:pPr>
            <a:endParaRPr lang="en-US" dirty="0">
              <a:latin typeface="Times New Roman" panose="02020603050405020304" pitchFamily="18" charset="0"/>
              <a:cs typeface="Times New Roman" panose="02020603050405020304" pitchFamily="18" charset="0"/>
            </a:endParaRPr>
          </a:p>
        </p:txBody>
      </p:sp>
      <p:pic>
        <p:nvPicPr>
          <p:cNvPr id="8" name="Picture 7" descr="A close up of a clock&#10;&#10;Description automatically generated">
            <a:extLst>
              <a:ext uri="{FF2B5EF4-FFF2-40B4-BE49-F238E27FC236}">
                <a16:creationId xmlns:a16="http://schemas.microsoft.com/office/drawing/2014/main" id="{26E9B646-B502-4EA0-B6F1-5352BF4BCC95}"/>
              </a:ext>
            </a:extLst>
          </p:cNvPr>
          <p:cNvPicPr>
            <a:picLocks noChangeAspect="1"/>
          </p:cNvPicPr>
          <p:nvPr/>
        </p:nvPicPr>
        <p:blipFill>
          <a:blip r:embed="rId2"/>
          <a:stretch>
            <a:fillRect/>
          </a:stretch>
        </p:blipFill>
        <p:spPr>
          <a:xfrm>
            <a:off x="838199" y="2465970"/>
            <a:ext cx="6231927" cy="775487"/>
          </a:xfrm>
          <a:prstGeom prst="rect">
            <a:avLst/>
          </a:prstGeom>
        </p:spPr>
      </p:pic>
      <p:pic>
        <p:nvPicPr>
          <p:cNvPr id="14" name="Picture 13" descr="A close up of a mans face&#10;&#10;Description automatically generated">
            <a:extLst>
              <a:ext uri="{FF2B5EF4-FFF2-40B4-BE49-F238E27FC236}">
                <a16:creationId xmlns:a16="http://schemas.microsoft.com/office/drawing/2014/main" id="{21FDAF25-BBDD-46FD-B5E4-F714BD9AF2A6}"/>
              </a:ext>
            </a:extLst>
          </p:cNvPr>
          <p:cNvPicPr>
            <a:picLocks noChangeAspect="1"/>
          </p:cNvPicPr>
          <p:nvPr/>
        </p:nvPicPr>
        <p:blipFill>
          <a:blip r:embed="rId3"/>
          <a:stretch>
            <a:fillRect/>
          </a:stretch>
        </p:blipFill>
        <p:spPr>
          <a:xfrm>
            <a:off x="880254" y="4691129"/>
            <a:ext cx="5884512" cy="852706"/>
          </a:xfrm>
          <a:prstGeom prst="rect">
            <a:avLst/>
          </a:prstGeom>
        </p:spPr>
      </p:pic>
      <p:pic>
        <p:nvPicPr>
          <p:cNvPr id="16" name="Picture 15" descr="A screenshot of a cell phone&#10;&#10;Description automatically generated">
            <a:extLst>
              <a:ext uri="{FF2B5EF4-FFF2-40B4-BE49-F238E27FC236}">
                <a16:creationId xmlns:a16="http://schemas.microsoft.com/office/drawing/2014/main" id="{C839648A-FD17-4065-804F-4CE2351FC1D3}"/>
              </a:ext>
            </a:extLst>
          </p:cNvPr>
          <p:cNvPicPr>
            <a:picLocks noChangeAspect="1"/>
          </p:cNvPicPr>
          <p:nvPr/>
        </p:nvPicPr>
        <p:blipFill>
          <a:blip r:embed="rId4"/>
          <a:stretch>
            <a:fillRect/>
          </a:stretch>
        </p:blipFill>
        <p:spPr>
          <a:xfrm>
            <a:off x="939800" y="3300957"/>
            <a:ext cx="4446744" cy="1304932"/>
          </a:xfrm>
          <a:prstGeom prst="rect">
            <a:avLst/>
          </a:prstGeom>
        </p:spPr>
      </p:pic>
      <p:pic>
        <p:nvPicPr>
          <p:cNvPr id="18" name="Picture 17" descr="A close up of a clock&#10;&#10;Description automatically generated">
            <a:extLst>
              <a:ext uri="{FF2B5EF4-FFF2-40B4-BE49-F238E27FC236}">
                <a16:creationId xmlns:a16="http://schemas.microsoft.com/office/drawing/2014/main" id="{CD3D95A3-702B-435F-93CB-B09779B70302}"/>
              </a:ext>
            </a:extLst>
          </p:cNvPr>
          <p:cNvPicPr>
            <a:picLocks noChangeAspect="1"/>
          </p:cNvPicPr>
          <p:nvPr/>
        </p:nvPicPr>
        <p:blipFill>
          <a:blip r:embed="rId5"/>
          <a:stretch>
            <a:fillRect/>
          </a:stretch>
        </p:blipFill>
        <p:spPr>
          <a:xfrm>
            <a:off x="939799" y="5687008"/>
            <a:ext cx="4623257" cy="569195"/>
          </a:xfrm>
          <a:prstGeom prst="rect">
            <a:avLst/>
          </a:prstGeom>
        </p:spPr>
      </p:pic>
      <p:cxnSp>
        <p:nvCxnSpPr>
          <p:cNvPr id="19" name="Straight Arrow Connector 18">
            <a:extLst>
              <a:ext uri="{FF2B5EF4-FFF2-40B4-BE49-F238E27FC236}">
                <a16:creationId xmlns:a16="http://schemas.microsoft.com/office/drawing/2014/main" id="{2B88CE4F-490A-48F1-A26A-A98A86CC78F4}"/>
              </a:ext>
            </a:extLst>
          </p:cNvPr>
          <p:cNvCxnSpPr>
            <a:cxnSpLocks/>
          </p:cNvCxnSpPr>
          <p:nvPr/>
        </p:nvCxnSpPr>
        <p:spPr>
          <a:xfrm>
            <a:off x="6394729" y="2597146"/>
            <a:ext cx="675397" cy="0"/>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6EC2767-8C1C-48EB-9519-D02A42BE817F}"/>
              </a:ext>
            </a:extLst>
          </p:cNvPr>
          <p:cNvSpPr txBox="1"/>
          <p:nvPr/>
        </p:nvSpPr>
        <p:spPr>
          <a:xfrm>
            <a:off x="7070126" y="2412252"/>
            <a:ext cx="3812128" cy="923330"/>
          </a:xfrm>
          <a:prstGeom prst="rect">
            <a:avLst/>
          </a:prstGeom>
          <a:noFill/>
        </p:spPr>
        <p:txBody>
          <a:bodyPr wrap="square" rtlCol="0">
            <a:spAutoFit/>
          </a:bodyPr>
          <a:lstStyle/>
          <a:p>
            <a:r>
              <a:rPr lang="en-US" b="1" dirty="0"/>
              <a:t>Affine transformation energy</a:t>
            </a:r>
            <a:r>
              <a:rPr lang="en-US" dirty="0"/>
              <a:t>:</a:t>
            </a:r>
          </a:p>
          <a:p>
            <a:r>
              <a:rPr lang="en-US" dirty="0"/>
              <a:t>Specify how far the deform mesh is away from a global affine deformation.</a:t>
            </a:r>
          </a:p>
        </p:txBody>
      </p:sp>
      <p:sp>
        <p:nvSpPr>
          <p:cNvPr id="21" name="TextBox 20">
            <a:extLst>
              <a:ext uri="{FF2B5EF4-FFF2-40B4-BE49-F238E27FC236}">
                <a16:creationId xmlns:a16="http://schemas.microsoft.com/office/drawing/2014/main" id="{4F00A0B6-A636-4853-831D-CD9D3ECF38F0}"/>
              </a:ext>
            </a:extLst>
          </p:cNvPr>
          <p:cNvSpPr txBox="1"/>
          <p:nvPr/>
        </p:nvSpPr>
        <p:spPr>
          <a:xfrm>
            <a:off x="7075486" y="3401669"/>
            <a:ext cx="5215430" cy="1477328"/>
          </a:xfrm>
          <a:prstGeom prst="rect">
            <a:avLst/>
          </a:prstGeom>
          <a:noFill/>
        </p:spPr>
        <p:txBody>
          <a:bodyPr wrap="square" rtlCol="0">
            <a:spAutoFit/>
          </a:bodyPr>
          <a:lstStyle/>
          <a:p>
            <a:r>
              <a:rPr lang="en-US" b="1" dirty="0"/>
              <a:t>Feature displacement energy</a:t>
            </a:r>
            <a:r>
              <a:rPr lang="en-US" dirty="0"/>
              <a:t>:</a:t>
            </a:r>
          </a:p>
          <a:p>
            <a:r>
              <a:rPr lang="en-US" dirty="0"/>
              <a:t>Specify how far the corner point in the deformed image is away from the smooth trajectory. Urge the resulting video to have smooth corner point trajectories.</a:t>
            </a:r>
          </a:p>
        </p:txBody>
      </p:sp>
      <p:cxnSp>
        <p:nvCxnSpPr>
          <p:cNvPr id="22" name="Straight Arrow Connector 21">
            <a:extLst>
              <a:ext uri="{FF2B5EF4-FFF2-40B4-BE49-F238E27FC236}">
                <a16:creationId xmlns:a16="http://schemas.microsoft.com/office/drawing/2014/main" id="{3DF1C97D-7D58-44F8-8CD5-BC3EC6DFE228}"/>
              </a:ext>
            </a:extLst>
          </p:cNvPr>
          <p:cNvCxnSpPr>
            <a:cxnSpLocks/>
          </p:cNvCxnSpPr>
          <p:nvPr/>
        </p:nvCxnSpPr>
        <p:spPr>
          <a:xfrm>
            <a:off x="6394729" y="3596569"/>
            <a:ext cx="675397" cy="0"/>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CAA2BA9-0375-48D6-9285-66463DEA8E9E}"/>
              </a:ext>
            </a:extLst>
          </p:cNvPr>
          <p:cNvCxnSpPr>
            <a:cxnSpLocks/>
          </p:cNvCxnSpPr>
          <p:nvPr/>
        </p:nvCxnSpPr>
        <p:spPr>
          <a:xfrm>
            <a:off x="6829840" y="5117482"/>
            <a:ext cx="675397" cy="0"/>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1D84EE2-9B2D-404C-BF58-434BFD21CEDC}"/>
              </a:ext>
            </a:extLst>
          </p:cNvPr>
          <p:cNvSpPr txBox="1"/>
          <p:nvPr/>
        </p:nvSpPr>
        <p:spPr>
          <a:xfrm>
            <a:off x="7505237" y="4944256"/>
            <a:ext cx="3890617" cy="923330"/>
          </a:xfrm>
          <a:prstGeom prst="rect">
            <a:avLst/>
          </a:prstGeom>
          <a:noFill/>
        </p:spPr>
        <p:txBody>
          <a:bodyPr wrap="square" rtlCol="0">
            <a:spAutoFit/>
          </a:bodyPr>
          <a:lstStyle/>
          <a:p>
            <a:r>
              <a:rPr lang="en-US" b="1" dirty="0"/>
              <a:t>Blending energy:</a:t>
            </a:r>
          </a:p>
          <a:p>
            <a:r>
              <a:rPr lang="en-US" dirty="0"/>
              <a:t>Smooth the deformation of the mesh, prevent image distortion.</a:t>
            </a:r>
          </a:p>
        </p:txBody>
      </p:sp>
      <p:sp>
        <p:nvSpPr>
          <p:cNvPr id="25" name="TextBox 24">
            <a:extLst>
              <a:ext uri="{FF2B5EF4-FFF2-40B4-BE49-F238E27FC236}">
                <a16:creationId xmlns:a16="http://schemas.microsoft.com/office/drawing/2014/main" id="{39631343-A7E0-443F-827F-684193871DEF}"/>
              </a:ext>
            </a:extLst>
          </p:cNvPr>
          <p:cNvSpPr txBox="1"/>
          <p:nvPr/>
        </p:nvSpPr>
        <p:spPr>
          <a:xfrm>
            <a:off x="7505237" y="5910230"/>
            <a:ext cx="3890617" cy="646331"/>
          </a:xfrm>
          <a:prstGeom prst="rect">
            <a:avLst/>
          </a:prstGeom>
          <a:noFill/>
        </p:spPr>
        <p:txBody>
          <a:bodyPr wrap="square" rtlCol="0">
            <a:spAutoFit/>
          </a:bodyPr>
          <a:lstStyle/>
          <a:p>
            <a:r>
              <a:rPr lang="en-US" b="1" dirty="0"/>
              <a:t>Total energy:</a:t>
            </a:r>
          </a:p>
          <a:p>
            <a:r>
              <a:rPr lang="en-US" dirty="0"/>
              <a:t>Summing up the above three energies.</a:t>
            </a:r>
          </a:p>
        </p:txBody>
      </p:sp>
      <p:cxnSp>
        <p:nvCxnSpPr>
          <p:cNvPr id="26" name="Straight Arrow Connector 25">
            <a:extLst>
              <a:ext uri="{FF2B5EF4-FFF2-40B4-BE49-F238E27FC236}">
                <a16:creationId xmlns:a16="http://schemas.microsoft.com/office/drawing/2014/main" id="{5CC0E1E6-CCF2-408B-BCF7-8E490054A5AB}"/>
              </a:ext>
            </a:extLst>
          </p:cNvPr>
          <p:cNvCxnSpPr>
            <a:cxnSpLocks/>
          </p:cNvCxnSpPr>
          <p:nvPr/>
        </p:nvCxnSpPr>
        <p:spPr>
          <a:xfrm>
            <a:off x="6829839" y="6094896"/>
            <a:ext cx="675397" cy="0"/>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055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856C-3D90-2441-B846-651E91D6843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91BDADCE-AD9E-DE40-ADEF-AA2FCACF33BA}"/>
              </a:ext>
            </a:extLst>
          </p:cNvPr>
          <p:cNvSpPr>
            <a:spLocks noGrp="1"/>
          </p:cNvSpPr>
          <p:nvPr>
            <p:ph idx="1"/>
          </p:nvPr>
        </p:nvSpPr>
        <p:spPr>
          <a:xfrm>
            <a:off x="838200" y="1825625"/>
            <a:ext cx="10515600" cy="4351338"/>
          </a:xfrm>
        </p:spPr>
        <p:txBody>
          <a:bodyPr/>
          <a:lstStyle/>
          <a:p>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24511602-8708-4DCF-A3CB-9D5E38A1A444}"/>
              </a:ext>
            </a:extLst>
          </p:cNvPr>
          <p:cNvSpPr txBox="1">
            <a:spLocks/>
          </p:cNvSpPr>
          <p:nvPr/>
        </p:nvSpPr>
        <p:spPr>
          <a:xfrm>
            <a:off x="574038" y="1904866"/>
            <a:ext cx="11192835" cy="25501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6, Apply mesh-based image deformation to all the video frames.</a:t>
            </a:r>
          </a:p>
        </p:txBody>
      </p:sp>
      <p:cxnSp>
        <p:nvCxnSpPr>
          <p:cNvPr id="11" name="Straight Arrow Connector 10">
            <a:extLst>
              <a:ext uri="{FF2B5EF4-FFF2-40B4-BE49-F238E27FC236}">
                <a16:creationId xmlns:a16="http://schemas.microsoft.com/office/drawing/2014/main" id="{82B08D5D-9AD4-4BC3-AA4B-F15933AE85F8}"/>
              </a:ext>
            </a:extLst>
          </p:cNvPr>
          <p:cNvCxnSpPr>
            <a:cxnSpLocks/>
          </p:cNvCxnSpPr>
          <p:nvPr/>
        </p:nvCxnSpPr>
        <p:spPr>
          <a:xfrm>
            <a:off x="5625276" y="4464447"/>
            <a:ext cx="675397"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C17EDD7-A41F-46C5-A7C6-8CFC5C14B9CB}"/>
              </a:ext>
            </a:extLst>
          </p:cNvPr>
          <p:cNvPicPr>
            <a:picLocks noChangeAspect="1"/>
          </p:cNvPicPr>
          <p:nvPr/>
        </p:nvPicPr>
        <p:blipFill rotWithShape="1">
          <a:blip r:embed="rId2"/>
          <a:srcRect l="6808" r="7380"/>
          <a:stretch/>
        </p:blipFill>
        <p:spPr>
          <a:xfrm>
            <a:off x="572149" y="2499320"/>
            <a:ext cx="5009480" cy="3891821"/>
          </a:xfrm>
          <a:prstGeom prst="rect">
            <a:avLst/>
          </a:prstGeom>
        </p:spPr>
      </p:pic>
      <p:sp>
        <p:nvSpPr>
          <p:cNvPr id="13" name="TextBox 12">
            <a:extLst>
              <a:ext uri="{FF2B5EF4-FFF2-40B4-BE49-F238E27FC236}">
                <a16:creationId xmlns:a16="http://schemas.microsoft.com/office/drawing/2014/main" id="{6629FA53-4F0F-4FE6-A27E-34B79EBFAD72}"/>
              </a:ext>
            </a:extLst>
          </p:cNvPr>
          <p:cNvSpPr txBox="1"/>
          <p:nvPr/>
        </p:nvSpPr>
        <p:spPr>
          <a:xfrm>
            <a:off x="1022779" y="6150020"/>
            <a:ext cx="4322449" cy="369332"/>
          </a:xfrm>
          <a:prstGeom prst="rect">
            <a:avLst/>
          </a:prstGeom>
          <a:noFill/>
        </p:spPr>
        <p:txBody>
          <a:bodyPr wrap="square" rtlCol="0">
            <a:spAutoFit/>
          </a:bodyPr>
          <a:lstStyle/>
          <a:p>
            <a:r>
              <a:rPr lang="en-US" dirty="0"/>
              <a:t>Optimal deformation mesh a specific frame.</a:t>
            </a:r>
          </a:p>
        </p:txBody>
      </p:sp>
      <p:pic>
        <p:nvPicPr>
          <p:cNvPr id="8" name="Picture 7" descr="A view of a city&#10;&#10;Description automatically generated">
            <a:extLst>
              <a:ext uri="{FF2B5EF4-FFF2-40B4-BE49-F238E27FC236}">
                <a16:creationId xmlns:a16="http://schemas.microsoft.com/office/drawing/2014/main" id="{AEDAC62E-0372-4B01-8EFD-7D5086E5224D}"/>
              </a:ext>
            </a:extLst>
          </p:cNvPr>
          <p:cNvPicPr>
            <a:picLocks noChangeAspect="1"/>
          </p:cNvPicPr>
          <p:nvPr/>
        </p:nvPicPr>
        <p:blipFill>
          <a:blip r:embed="rId3"/>
          <a:stretch>
            <a:fillRect/>
          </a:stretch>
        </p:blipFill>
        <p:spPr>
          <a:xfrm>
            <a:off x="6610373" y="2964410"/>
            <a:ext cx="4442461" cy="2961640"/>
          </a:xfrm>
          <a:prstGeom prst="rect">
            <a:avLst/>
          </a:prstGeom>
        </p:spPr>
      </p:pic>
      <p:sp>
        <p:nvSpPr>
          <p:cNvPr id="14" name="TextBox 13">
            <a:extLst>
              <a:ext uri="{FF2B5EF4-FFF2-40B4-BE49-F238E27FC236}">
                <a16:creationId xmlns:a16="http://schemas.microsoft.com/office/drawing/2014/main" id="{EE66A3AD-7204-4A35-8DD6-05D9DFF82FEE}"/>
              </a:ext>
            </a:extLst>
          </p:cNvPr>
          <p:cNvSpPr txBox="1"/>
          <p:nvPr/>
        </p:nvSpPr>
        <p:spPr>
          <a:xfrm>
            <a:off x="6805800" y="6058307"/>
            <a:ext cx="4051606" cy="369332"/>
          </a:xfrm>
          <a:prstGeom prst="rect">
            <a:avLst/>
          </a:prstGeom>
          <a:noFill/>
        </p:spPr>
        <p:txBody>
          <a:bodyPr wrap="square" rtlCol="0">
            <a:spAutoFit/>
          </a:bodyPr>
          <a:lstStyle/>
          <a:p>
            <a:r>
              <a:rPr lang="en-US" dirty="0"/>
              <a:t>Deformation results of a specific frame.</a:t>
            </a:r>
          </a:p>
        </p:txBody>
      </p:sp>
    </p:spTree>
    <p:extLst>
      <p:ext uri="{BB962C8B-B14F-4D97-AF65-F5344CB8AC3E}">
        <p14:creationId xmlns:p14="http://schemas.microsoft.com/office/powerpoint/2010/main" val="22206582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1312</TotalTime>
  <Words>409</Words>
  <Application>Microsoft Macintosh PowerPoint</Application>
  <PresentationFormat>Widescreen</PresentationFormat>
  <Paragraphs>40</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Times New Roman</vt:lpstr>
      <vt:lpstr>Office Theme</vt:lpstr>
      <vt:lpstr>Video Stabilization  </vt:lpstr>
      <vt:lpstr>Goal and Methodology</vt:lpstr>
      <vt:lpstr>Methodology</vt:lpstr>
      <vt:lpstr>Methodology</vt:lpstr>
      <vt:lpstr>Methodology</vt:lpstr>
      <vt:lpstr>Methodology</vt:lpstr>
      <vt:lpstr>Methodology</vt:lpstr>
      <vt:lpstr>Methodology</vt:lpstr>
      <vt:lpstr>Methodology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Depth Aware Inpainting for Novel View Synthesis  Jayant Thatte  Jean-Baptiste Boin</dc:title>
  <dc:creator>Jayant Thatte</dc:creator>
  <cp:lastModifiedBy>Yinghong Liao (SSE,220019033)</cp:lastModifiedBy>
  <cp:revision>24</cp:revision>
  <dcterms:created xsi:type="dcterms:W3CDTF">2019-02-11T23:34:15Z</dcterms:created>
  <dcterms:modified xsi:type="dcterms:W3CDTF">2022-07-01T13:30:51Z</dcterms:modified>
</cp:coreProperties>
</file>

<file path=docProps/thumbnail.jpeg>
</file>